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502"/>
            <a:ext cx="506765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46277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669137"/>
            <a:ext cx="680442" cy="980003"/>
          </a:xfrm>
          <a:prstGeom prst="roundRect">
            <a:avLst>
              <a:gd name="adj" fmla="val 6469"/>
            </a:avLst>
          </a:prstGeom>
          <a:solidFill>
            <a:srgbClr val="EBE2E0"/>
          </a:solidFill>
          <a:ln/>
        </p:spPr>
      </p:sp>
      <p:sp>
        <p:nvSpPr>
          <p:cNvPr id="5" name="Text 3"/>
          <p:cNvSpPr/>
          <p:nvPr/>
        </p:nvSpPr>
        <p:spPr>
          <a:xfrm>
            <a:off x="1025485" y="199965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667113" y="183915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667113" y="2206943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2,518 repeat buyers without subscriptions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2842022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16650" y="2864882"/>
            <a:ext cx="680442" cy="980003"/>
          </a:xfrm>
          <a:prstGeom prst="roundRect">
            <a:avLst>
              <a:gd name="adj" fmla="val 6469"/>
            </a:avLst>
          </a:prstGeom>
          <a:solidFill>
            <a:srgbClr val="EBE2E0"/>
          </a:solidFill>
          <a:ln/>
        </p:spPr>
      </p:sp>
      <p:sp>
        <p:nvSpPr>
          <p:cNvPr id="10" name="Text 8"/>
          <p:cNvSpPr/>
          <p:nvPr/>
        </p:nvSpPr>
        <p:spPr>
          <a:xfrm>
            <a:off x="1025485" y="319539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667113" y="3034903"/>
            <a:ext cx="249936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Loyalty Programs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667113" y="3402687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returning customers to accelerate movement into loyal segment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93790" y="4037767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16650" y="4060627"/>
            <a:ext cx="680442" cy="980003"/>
          </a:xfrm>
          <a:prstGeom prst="roundRect">
            <a:avLst>
              <a:gd name="adj" fmla="val 6469"/>
            </a:avLst>
          </a:prstGeom>
          <a:solidFill>
            <a:srgbClr val="EBE2E0"/>
          </a:solidFill>
          <a:ln/>
        </p:spPr>
      </p:sp>
      <p:sp>
        <p:nvSpPr>
          <p:cNvPr id="15" name="Text 13"/>
          <p:cNvSpPr/>
          <p:nvPr/>
        </p:nvSpPr>
        <p:spPr>
          <a:xfrm>
            <a:off x="1025485" y="4391144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667113" y="42306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667113" y="4598432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sales boosts with margin control for high-discount products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93790" y="5233511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16650" y="5256371"/>
            <a:ext cx="680442" cy="980003"/>
          </a:xfrm>
          <a:prstGeom prst="roundRect">
            <a:avLst>
              <a:gd name="adj" fmla="val 6469"/>
            </a:avLst>
          </a:prstGeom>
          <a:solidFill>
            <a:srgbClr val="EBE2E0"/>
          </a:solidFill>
          <a:ln/>
        </p:spPr>
      </p:sp>
      <p:sp>
        <p:nvSpPr>
          <p:cNvPr id="20" name="Text 18"/>
          <p:cNvSpPr/>
          <p:nvPr/>
        </p:nvSpPr>
        <p:spPr>
          <a:xfrm>
            <a:off x="1025485" y="5586889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667113" y="542639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667113" y="5794177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items (Gloves, Sandals, Boots) in marketing campaigns</a:t>
            </a:r>
            <a:endParaRPr lang="en-US" sz="1300" dirty="0"/>
          </a:p>
        </p:txBody>
      </p:sp>
      <p:sp>
        <p:nvSpPr>
          <p:cNvPr id="23" name="Shape 21"/>
          <p:cNvSpPr/>
          <p:nvPr/>
        </p:nvSpPr>
        <p:spPr>
          <a:xfrm>
            <a:off x="793790" y="6429256"/>
            <a:ext cx="13042821" cy="1025723"/>
          </a:xfrm>
          <a:prstGeom prst="roundRect">
            <a:avLst>
              <a:gd name="adj" fmla="val 6966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16650" y="6452116"/>
            <a:ext cx="680442" cy="980003"/>
          </a:xfrm>
          <a:prstGeom prst="roundRect">
            <a:avLst>
              <a:gd name="adj" fmla="val 6469"/>
            </a:avLst>
          </a:prstGeom>
          <a:solidFill>
            <a:srgbClr val="EBE2E0"/>
          </a:solidFill>
          <a:ln/>
        </p:spPr>
      </p:sp>
      <p:sp>
        <p:nvSpPr>
          <p:cNvPr id="25" name="Text 23"/>
          <p:cNvSpPr/>
          <p:nvPr/>
        </p:nvSpPr>
        <p:spPr>
          <a:xfrm>
            <a:off x="1025485" y="678263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667113" y="662213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667113" y="6989921"/>
            <a:ext cx="1197661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Young Adults and express-shipping users for maximum ROI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1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485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7707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65485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17707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tracking customer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65485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77070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65485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17707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items purchased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84840"/>
            <a:ext cx="2980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965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408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32928" y="5384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5332928" y="5965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332928" y="6408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72067" y="5384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72067" y="5965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72067" y="64081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985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Analytics Tech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cleaning, feature engineering, pandas analysis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PostgreSQL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queries, business transactions, segmentation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dashboards, visual insights, real-time reporting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129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Python: Data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 using median by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columns to snake_case, dropped redundant promo_code_used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and loaded cleaned DataFrame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557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Insights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89127"/>
            <a:ext cx="8477726" cy="4747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64987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Gender Distribution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93790" y="702766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68% of total revenue despite representing 68% of customer base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502604" y="6649879"/>
            <a:ext cx="239637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02604" y="7027664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discounts but still spent above $60 average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75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89935"/>
            <a:ext cx="3048000" cy="18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9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90048"/>
            <a:ext cx="304800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125278" y="3516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125278" y="4007168"/>
            <a:ext cx="304811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3.84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56884" y="3516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56884" y="4007168"/>
            <a:ext cx="304811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3.82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88491" y="3516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88491" y="4007168"/>
            <a:ext cx="304811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3.80 rating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241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5731431"/>
            <a:ext cx="304800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3.78 rating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5079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Category Performance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90650"/>
            <a:ext cx="8477726" cy="430518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54805" y="5695831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2F211E"/>
          </a:solidFill>
          <a:ln/>
        </p:spPr>
      </p:sp>
      <p:sp>
        <p:nvSpPr>
          <p:cNvPr id="5" name="Text 2"/>
          <p:cNvSpPr/>
          <p:nvPr/>
        </p:nvSpPr>
        <p:spPr>
          <a:xfrm>
            <a:off x="4363164" y="5695831"/>
            <a:ext cx="593288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5108853" y="5695831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73534A"/>
          </a:solidFill>
          <a:ln/>
        </p:spPr>
      </p:sp>
      <p:sp>
        <p:nvSpPr>
          <p:cNvPr id="7" name="Text 4"/>
          <p:cNvSpPr/>
          <p:nvPr/>
        </p:nvSpPr>
        <p:spPr>
          <a:xfrm>
            <a:off x="5317212" y="5695831"/>
            <a:ext cx="91392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Volume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304002"/>
            <a:ext cx="892969" cy="5518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0" y="70400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Clothing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93790" y="7358777"/>
            <a:ext cx="31225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Blouse, Pants, Shirt lead sales</a:t>
            </a:r>
            <a:endParaRPr lang="en-US" sz="1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3" y="6304002"/>
            <a:ext cx="892969" cy="5518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00513" y="70400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Accessories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4100513" y="7358777"/>
            <a:ext cx="31225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Jewelry, Sunglasses, Belt top performers</a:t>
            </a:r>
            <a:endParaRPr lang="en-US" sz="11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235" y="6304002"/>
            <a:ext cx="892969" cy="55185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07235" y="70400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Footwear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407235" y="7358777"/>
            <a:ext cx="312253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Sandals, Shoes, Sneakers most popular</a:t>
            </a:r>
            <a:endParaRPr lang="en-US" sz="11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3958" y="6304002"/>
            <a:ext cx="892969" cy="55185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713958" y="704004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Outerwear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10713958" y="7358777"/>
            <a:ext cx="312265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Jacket, Coat drive category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3758208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527" y="1366480"/>
            <a:ext cx="8487251" cy="457628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951917" y="5973247"/>
            <a:ext cx="145971" cy="145971"/>
          </a:xfrm>
          <a:prstGeom prst="roundRect">
            <a:avLst>
              <a:gd name="adj" fmla="val 12529"/>
            </a:avLst>
          </a:prstGeom>
          <a:solidFill>
            <a:srgbClr val="2F211E"/>
          </a:solidFill>
          <a:ln/>
        </p:spPr>
      </p:sp>
      <p:sp>
        <p:nvSpPr>
          <p:cNvPr id="5" name="Text 2"/>
          <p:cNvSpPr/>
          <p:nvPr/>
        </p:nvSpPr>
        <p:spPr>
          <a:xfrm>
            <a:off x="3158847" y="5973247"/>
            <a:ext cx="355163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4592479" y="5973247"/>
            <a:ext cx="145971" cy="145971"/>
          </a:xfrm>
          <a:prstGeom prst="roundRect">
            <a:avLst>
              <a:gd name="adj" fmla="val 12529"/>
            </a:avLst>
          </a:prstGeom>
          <a:solidFill>
            <a:srgbClr val="78564D"/>
          </a:solidFill>
          <a:ln/>
        </p:spPr>
      </p:sp>
      <p:sp>
        <p:nvSpPr>
          <p:cNvPr id="7" name="Text 4"/>
          <p:cNvSpPr/>
          <p:nvPr/>
        </p:nvSpPr>
        <p:spPr>
          <a:xfrm>
            <a:off x="4799409" y="5973247"/>
            <a:ext cx="668417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Returning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6546294" y="5973247"/>
            <a:ext cx="145971" cy="145971"/>
          </a:xfrm>
          <a:prstGeom prst="roundRect">
            <a:avLst>
              <a:gd name="adj" fmla="val 12529"/>
            </a:avLst>
          </a:prstGeom>
          <a:solidFill>
            <a:srgbClr val="B4938A"/>
          </a:solidFill>
          <a:ln/>
        </p:spPr>
      </p:sp>
      <p:sp>
        <p:nvSpPr>
          <p:cNvPr id="9" name="Text 6"/>
          <p:cNvSpPr/>
          <p:nvPr/>
        </p:nvSpPr>
        <p:spPr>
          <a:xfrm>
            <a:off x="6753225" y="5973247"/>
            <a:ext cx="305038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86527" y="6429613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Analysis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86527" y="6803827"/>
            <a:ext cx="63505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 repeat buyers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(&gt;5 purchases) have subscriptions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86527" y="7168991"/>
            <a:ext cx="63505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2,518 repeat buyers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without subscriptions represent opportunity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0938" y="6429613"/>
            <a:ext cx="2524839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vs Non-Subscribers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00938" y="6803827"/>
            <a:ext cx="63505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1,053 customers, $59.49 avg spend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500938" y="7088624"/>
            <a:ext cx="63505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</a:t>
            </a:r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2,847 customers, $59.87 avg spend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500938" y="7373422"/>
            <a:ext cx="63505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revenue: $233,081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5134094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Group &amp; Shipping Insights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1428036"/>
            <a:ext cx="9137094" cy="51167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88670" y="6722150"/>
            <a:ext cx="4245888" cy="923925"/>
          </a:xfrm>
          <a:prstGeom prst="roundRect">
            <a:avLst>
              <a:gd name="adj" fmla="val 71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3929" y="6887408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Express Shipping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53929" y="7228403"/>
            <a:ext cx="391537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 average purchase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192197" y="6722150"/>
            <a:ext cx="4245888" cy="923925"/>
          </a:xfrm>
          <a:prstGeom prst="roundRect">
            <a:avLst>
              <a:gd name="adj" fmla="val 71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57455" y="6887408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Standard Shipping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357455" y="7228403"/>
            <a:ext cx="391537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 average purchase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9595723" y="6722150"/>
            <a:ext cx="4245888" cy="923925"/>
          </a:xfrm>
          <a:prstGeom prst="roundRect">
            <a:avLst>
              <a:gd name="adj" fmla="val 71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60982" y="6887408"/>
            <a:ext cx="197191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760982" y="7228403"/>
            <a:ext cx="391537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(50%), Sneakers (49.7%), Coat (49.1%)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2025-12-14T17:59:44Z</dcterms:created>
  <dcterms:modified xsi:type="dcterms:W3CDTF">2025-12-14T17:59:44Z</dcterms:modified>
</cp:coreProperties>
</file>